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.PROD106\Desktop\PQCDSM\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IN" sz="1400"/>
              <a:t>Tap Breakages status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204527559055117"/>
          <c:y val="0.19098544500119302"/>
          <c:w val="0.81739927821522307"/>
          <c:h val="0.667259007396802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Sheet9!$D$4:$G$4</c:f>
              <c:numCache>
                <c:formatCode>mmm\-yy</c:formatCode>
                <c:ptCount val="4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</c:numCache>
            </c:numRef>
          </c:cat>
          <c:val>
            <c:numRef>
              <c:f>Sheet9!$D$5:$G$5</c:f>
              <c:numCache>
                <c:formatCode>General</c:formatCode>
                <c:ptCount val="4"/>
                <c:pt idx="0">
                  <c:v>198</c:v>
                </c:pt>
                <c:pt idx="1">
                  <c:v>173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34592"/>
        <c:axId val="368634984"/>
      </c:barChart>
      <c:dateAx>
        <c:axId val="368634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68634984"/>
        <c:crosses val="autoZero"/>
        <c:auto val="1"/>
        <c:lblOffset val="100"/>
        <c:baseTimeUnit val="months"/>
      </c:dateAx>
      <c:valAx>
        <c:axId val="368634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N"/>
                  <a:t>Numbers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36578885972586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8634592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8C3A-610E-44F9-8D03-4740A9CFED8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B003-7684-453C-8AAE-78A097A4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6563" y="1247775"/>
            <a:ext cx="5984875" cy="3367088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DAE7B3-BBCF-4B7B-964F-E32105D0CB5A}" type="slidenum">
              <a:rPr lang="en-I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I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8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824E-02E3-4FB0-93E0-B15C7BF6A89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DE6B-3506-414B-8AA8-232007255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/>
          <p:nvPr/>
        </p:nvCxnSpPr>
        <p:spPr>
          <a:xfrm>
            <a:off x="1676400" y="6705600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4729164" y="1027113"/>
            <a:ext cx="5786437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IDEA :</a:t>
            </a:r>
            <a:r>
              <a: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To have mechanism to reverse the tap</a:t>
            </a:r>
            <a:endParaRPr lang="en-US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1682750" y="341313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3130551" y="341313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TPM CIRCLE NO :-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sz="105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auto">
          <a:xfrm>
            <a:off x="3130551" y="493713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TPM CIRCLE NAME: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" name="Rectangle 6"/>
          <p:cNvSpPr>
            <a:spLocks noChangeArrowheads="1"/>
          </p:cNvSpPr>
          <p:nvPr/>
        </p:nvSpPr>
        <p:spPr bwMode="auto">
          <a:xfrm>
            <a:off x="3130551" y="646113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DEPT :-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1682750" y="798513"/>
            <a:ext cx="1143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CELL:-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2825751" y="798513"/>
            <a:ext cx="19034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CELL NAME:-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 Bracket SPM </a:t>
            </a:r>
          </a:p>
        </p:txBody>
      </p:sp>
      <p:sp>
        <p:nvSpPr>
          <p:cNvPr id="115" name="Rectangle 9"/>
          <p:cNvSpPr>
            <a:spLocks noChangeArrowheads="1"/>
          </p:cNvSpPr>
          <p:nvPr/>
        </p:nvSpPr>
        <p:spPr bwMode="auto">
          <a:xfrm>
            <a:off x="5110163" y="3413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ACTIVITY</a:t>
            </a: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5110163" y="4937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LOSS NO. / STEP</a:t>
            </a:r>
          </a:p>
        </p:txBody>
      </p:sp>
      <p:sp>
        <p:nvSpPr>
          <p:cNvPr id="118" name="Rectangle 11"/>
          <p:cNvSpPr>
            <a:spLocks noChangeArrowheads="1"/>
          </p:cNvSpPr>
          <p:nvPr/>
        </p:nvSpPr>
        <p:spPr bwMode="auto">
          <a:xfrm>
            <a:off x="5110163" y="6461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RESULT AREA</a:t>
            </a:r>
          </a:p>
        </p:txBody>
      </p: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4729164" y="798513"/>
            <a:ext cx="31210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MACHINE / STAGE  :- </a:t>
            </a:r>
            <a:r>
              <a:rPr lang="en-US" sz="1050" b="1" dirty="0">
                <a:latin typeface="Calibri" pitchFamily="34" charset="0"/>
                <a:cs typeface="Calibri" pitchFamily="34" charset="0"/>
              </a:rPr>
              <a:t>A247 Bracket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13"/>
          <p:cNvSpPr>
            <a:spLocks noChangeArrowheads="1"/>
          </p:cNvSpPr>
          <p:nvPr/>
        </p:nvSpPr>
        <p:spPr bwMode="auto">
          <a:xfrm>
            <a:off x="7850188" y="798513"/>
            <a:ext cx="266541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OPERATION  </a:t>
            </a:r>
            <a:r>
              <a:rPr lang="en-US" sz="105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:- Tapping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Rectangle 14"/>
          <p:cNvSpPr>
            <a:spLocks noChangeArrowheads="1"/>
          </p:cNvSpPr>
          <p:nvPr/>
        </p:nvSpPr>
        <p:spPr bwMode="auto">
          <a:xfrm>
            <a:off x="6327775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</a:t>
            </a:r>
          </a:p>
        </p:txBody>
      </p:sp>
      <p:sp>
        <p:nvSpPr>
          <p:cNvPr id="122" name="Rectangle 15"/>
          <p:cNvSpPr>
            <a:spLocks noChangeArrowheads="1"/>
          </p:cNvSpPr>
          <p:nvPr/>
        </p:nvSpPr>
        <p:spPr bwMode="auto">
          <a:xfrm>
            <a:off x="8764588" y="341313"/>
            <a:ext cx="175101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45" name="WordArt 16"/>
          <p:cNvSpPr>
            <a:spLocks noChangeArrowheads="1" noChangeShapeType="1" noTextEdit="1"/>
          </p:cNvSpPr>
          <p:nvPr/>
        </p:nvSpPr>
        <p:spPr bwMode="auto">
          <a:xfrm>
            <a:off x="8840788" y="417513"/>
            <a:ext cx="1598612" cy="271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105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Calibri"/>
              </a:rPr>
              <a:t>KAIZEN  IDEA SHEET</a:t>
            </a:r>
          </a:p>
        </p:txBody>
      </p:sp>
      <p:sp>
        <p:nvSpPr>
          <p:cNvPr id="124" name="Rectangle 17"/>
          <p:cNvSpPr>
            <a:spLocks noChangeArrowheads="1"/>
          </p:cNvSpPr>
          <p:nvPr/>
        </p:nvSpPr>
        <p:spPr bwMode="auto">
          <a:xfrm>
            <a:off x="6632575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QM</a:t>
            </a:r>
          </a:p>
        </p:txBody>
      </p:sp>
      <p:sp>
        <p:nvSpPr>
          <p:cNvPr id="125" name="Rectangle 18"/>
          <p:cNvSpPr>
            <a:spLocks noChangeArrowheads="1"/>
          </p:cNvSpPr>
          <p:nvPr/>
        </p:nvSpPr>
        <p:spPr bwMode="auto">
          <a:xfrm>
            <a:off x="6937375" y="3413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PM</a:t>
            </a:r>
          </a:p>
        </p:txBody>
      </p:sp>
      <p:sp>
        <p:nvSpPr>
          <p:cNvPr id="126" name="Rectangle 19"/>
          <p:cNvSpPr>
            <a:spLocks noChangeArrowheads="1"/>
          </p:cNvSpPr>
          <p:nvPr/>
        </p:nvSpPr>
        <p:spPr bwMode="auto">
          <a:xfrm>
            <a:off x="7242176" y="341313"/>
            <a:ext cx="3032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JH</a:t>
            </a:r>
          </a:p>
        </p:txBody>
      </p:sp>
      <p:sp>
        <p:nvSpPr>
          <p:cNvPr id="127" name="Rectangle 20"/>
          <p:cNvSpPr>
            <a:spLocks noChangeArrowheads="1"/>
          </p:cNvSpPr>
          <p:nvPr/>
        </p:nvSpPr>
        <p:spPr bwMode="auto">
          <a:xfrm>
            <a:off x="7545388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</a:t>
            </a:r>
          </a:p>
        </p:txBody>
      </p:sp>
      <p:sp>
        <p:nvSpPr>
          <p:cNvPr id="128" name="Rectangle 21"/>
          <p:cNvSpPr>
            <a:spLocks noChangeArrowheads="1"/>
          </p:cNvSpPr>
          <p:nvPr/>
        </p:nvSpPr>
        <p:spPr bwMode="auto">
          <a:xfrm>
            <a:off x="7850188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</a:t>
            </a:r>
          </a:p>
        </p:txBody>
      </p:sp>
      <p:sp>
        <p:nvSpPr>
          <p:cNvPr id="129" name="Rectangle 22"/>
          <p:cNvSpPr>
            <a:spLocks noChangeArrowheads="1"/>
          </p:cNvSpPr>
          <p:nvPr/>
        </p:nvSpPr>
        <p:spPr bwMode="auto">
          <a:xfrm>
            <a:off x="8154988" y="341313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</a:t>
            </a:r>
          </a:p>
        </p:txBody>
      </p:sp>
      <p:sp>
        <p:nvSpPr>
          <p:cNvPr id="130" name="Rectangle 23"/>
          <p:cNvSpPr>
            <a:spLocks noChangeArrowheads="1"/>
          </p:cNvSpPr>
          <p:nvPr/>
        </p:nvSpPr>
        <p:spPr bwMode="auto">
          <a:xfrm>
            <a:off x="8459788" y="3413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E&amp;T</a:t>
            </a:r>
          </a:p>
        </p:txBody>
      </p:sp>
      <p:sp>
        <p:nvSpPr>
          <p:cNvPr id="131" name="Rectangle 24"/>
          <p:cNvSpPr>
            <a:spLocks noChangeArrowheads="1"/>
          </p:cNvSpPr>
          <p:nvPr/>
        </p:nvSpPr>
        <p:spPr bwMode="auto">
          <a:xfrm>
            <a:off x="6327775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6632575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6937375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7242176" y="493713"/>
            <a:ext cx="3032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Rectangle 28"/>
          <p:cNvSpPr>
            <a:spLocks noChangeArrowheads="1"/>
          </p:cNvSpPr>
          <p:nvPr/>
        </p:nvSpPr>
        <p:spPr bwMode="auto">
          <a:xfrm>
            <a:off x="75453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Rectangle 29"/>
          <p:cNvSpPr>
            <a:spLocks noChangeArrowheads="1"/>
          </p:cNvSpPr>
          <p:nvPr/>
        </p:nvSpPr>
        <p:spPr bwMode="auto">
          <a:xfrm>
            <a:off x="78501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Rectangle 30"/>
          <p:cNvSpPr>
            <a:spLocks noChangeArrowheads="1"/>
          </p:cNvSpPr>
          <p:nvPr/>
        </p:nvSpPr>
        <p:spPr bwMode="auto">
          <a:xfrm>
            <a:off x="81549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31"/>
          <p:cNvSpPr>
            <a:spLocks noChangeArrowheads="1"/>
          </p:cNvSpPr>
          <p:nvPr/>
        </p:nvSpPr>
        <p:spPr bwMode="auto">
          <a:xfrm>
            <a:off x="8459788" y="4937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ctangle 32"/>
          <p:cNvSpPr>
            <a:spLocks noChangeArrowheads="1"/>
          </p:cNvSpPr>
          <p:nvPr/>
        </p:nvSpPr>
        <p:spPr bwMode="auto">
          <a:xfrm>
            <a:off x="6327775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140" name="Rectangle 33"/>
          <p:cNvSpPr>
            <a:spLocks noChangeArrowheads="1"/>
          </p:cNvSpPr>
          <p:nvPr/>
        </p:nvSpPr>
        <p:spPr bwMode="auto">
          <a:xfrm>
            <a:off x="6632575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141" name="Rectangle 34"/>
          <p:cNvSpPr>
            <a:spLocks noChangeArrowheads="1"/>
          </p:cNvSpPr>
          <p:nvPr/>
        </p:nvSpPr>
        <p:spPr bwMode="auto">
          <a:xfrm>
            <a:off x="6937376" y="646113"/>
            <a:ext cx="608013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42" name="Rectangle 35"/>
          <p:cNvSpPr>
            <a:spLocks noChangeArrowheads="1"/>
          </p:cNvSpPr>
          <p:nvPr/>
        </p:nvSpPr>
        <p:spPr bwMode="auto">
          <a:xfrm>
            <a:off x="7545388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43" name="Rectangle 36"/>
          <p:cNvSpPr>
            <a:spLocks noChangeArrowheads="1"/>
          </p:cNvSpPr>
          <p:nvPr/>
        </p:nvSpPr>
        <p:spPr bwMode="auto">
          <a:xfrm>
            <a:off x="7850188" y="646113"/>
            <a:ext cx="304800" cy="152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sp>
        <p:nvSpPr>
          <p:cNvPr id="144" name="Rectangle 37"/>
          <p:cNvSpPr>
            <a:spLocks noChangeArrowheads="1"/>
          </p:cNvSpPr>
          <p:nvPr/>
        </p:nvSpPr>
        <p:spPr bwMode="auto">
          <a:xfrm>
            <a:off x="8154988" y="646113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145" name="Rectangle 38"/>
          <p:cNvSpPr>
            <a:spLocks noChangeArrowheads="1"/>
          </p:cNvSpPr>
          <p:nvPr/>
        </p:nvSpPr>
        <p:spPr bwMode="auto">
          <a:xfrm>
            <a:off x="8459788" y="646113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146" name="Rectangle 39"/>
          <p:cNvSpPr>
            <a:spLocks noChangeArrowheads="1"/>
          </p:cNvSpPr>
          <p:nvPr/>
        </p:nvSpPr>
        <p:spPr bwMode="auto">
          <a:xfrm>
            <a:off x="1682751" y="1027113"/>
            <a:ext cx="304641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</a:rPr>
              <a:t>KAIZEN THEME </a:t>
            </a:r>
            <a:r>
              <a:rPr lang="en-US" altLang="en-US" sz="1050" b="1" dirty="0">
                <a:latin typeface="Calibri" pitchFamily="34" charset="0"/>
              </a:rPr>
              <a:t>: To eliminate tap breakages in power failure </a:t>
            </a:r>
            <a:endParaRPr lang="en-US" altLang="en-US" sz="1050" dirty="0">
              <a:latin typeface="Calibri" pitchFamily="34" charset="0"/>
            </a:endParaRPr>
          </a:p>
        </p:txBody>
      </p:sp>
      <p:sp>
        <p:nvSpPr>
          <p:cNvPr id="147" name="Rectangle 41"/>
          <p:cNvSpPr>
            <a:spLocks noChangeArrowheads="1"/>
          </p:cNvSpPr>
          <p:nvPr/>
        </p:nvSpPr>
        <p:spPr bwMode="auto">
          <a:xfrm>
            <a:off x="1676401" y="1408114"/>
            <a:ext cx="3032125" cy="54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</a:rPr>
              <a:t>Problem present status :- </a:t>
            </a:r>
            <a:r>
              <a:rPr lang="en-US" altLang="en-US" sz="1050" b="1" dirty="0">
                <a:latin typeface="Calibri" pitchFamily="34" charset="0"/>
              </a:rPr>
              <a:t>Frequent tap breakages in case of power failures. 198 numbers in April 16</a:t>
            </a:r>
            <a:endParaRPr lang="en-US" altLang="en-US" sz="1050" dirty="0">
              <a:latin typeface="Calibri" pitchFamily="34" charset="0"/>
            </a:endParaRPr>
          </a:p>
        </p:txBody>
      </p:sp>
      <p:sp>
        <p:nvSpPr>
          <p:cNvPr id="148" name="Rectangle 43"/>
          <p:cNvSpPr>
            <a:spLocks noChangeArrowheads="1"/>
          </p:cNvSpPr>
          <p:nvPr/>
        </p:nvSpPr>
        <p:spPr bwMode="auto">
          <a:xfrm>
            <a:off x="4724401" y="1331913"/>
            <a:ext cx="32734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COUNTERMEASURE</a:t>
            </a:r>
            <a:r>
              <a:rPr lang="en-US" sz="1050" b="1" dirty="0">
                <a:latin typeface="Calibri" pitchFamily="34" charset="0"/>
                <a:cs typeface="Calibri" pitchFamily="34" charset="0"/>
              </a:rPr>
              <a:t>:-</a:t>
            </a:r>
          </a:p>
          <a:p>
            <a:pPr>
              <a:defRPr/>
            </a:pPr>
            <a:r>
              <a:rPr lang="en-US" sz="1050" dirty="0">
                <a:cs typeface="Arial" charset="0"/>
              </a:rPr>
              <a:t>PLC logic modification to have in feed retraction of tap with anticlockwise rotation once the power has been resumed</a:t>
            </a:r>
            <a:endParaRPr lang="en-US" sz="105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Rectangle 44"/>
          <p:cNvSpPr>
            <a:spLocks noChangeArrowheads="1"/>
          </p:cNvSpPr>
          <p:nvPr/>
        </p:nvSpPr>
        <p:spPr bwMode="auto">
          <a:xfrm>
            <a:off x="8002588" y="13319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BENCHMARK</a:t>
            </a:r>
          </a:p>
        </p:txBody>
      </p:sp>
      <p:sp>
        <p:nvSpPr>
          <p:cNvPr id="150" name="Rectangle 45"/>
          <p:cNvSpPr>
            <a:spLocks noChangeArrowheads="1"/>
          </p:cNvSpPr>
          <p:nvPr/>
        </p:nvSpPr>
        <p:spPr bwMode="auto">
          <a:xfrm>
            <a:off x="8002588" y="14843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TARGET</a:t>
            </a:r>
          </a:p>
        </p:txBody>
      </p:sp>
      <p:sp>
        <p:nvSpPr>
          <p:cNvPr id="151" name="Rectangle 46"/>
          <p:cNvSpPr>
            <a:spLocks noChangeArrowheads="1"/>
          </p:cNvSpPr>
          <p:nvPr/>
        </p:nvSpPr>
        <p:spPr bwMode="auto">
          <a:xfrm>
            <a:off x="8002588" y="16367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KAIZEN START</a:t>
            </a:r>
          </a:p>
        </p:txBody>
      </p:sp>
      <p:sp>
        <p:nvSpPr>
          <p:cNvPr id="152" name="Rectangle 47"/>
          <p:cNvSpPr>
            <a:spLocks noChangeArrowheads="1"/>
          </p:cNvSpPr>
          <p:nvPr/>
        </p:nvSpPr>
        <p:spPr bwMode="auto">
          <a:xfrm>
            <a:off x="8002588" y="1789113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KAIZEN FINISH</a:t>
            </a:r>
          </a:p>
        </p:txBody>
      </p:sp>
      <p:sp>
        <p:nvSpPr>
          <p:cNvPr id="153" name="Rectangle 48"/>
          <p:cNvSpPr>
            <a:spLocks noChangeArrowheads="1"/>
          </p:cNvSpPr>
          <p:nvPr/>
        </p:nvSpPr>
        <p:spPr bwMode="auto">
          <a:xfrm>
            <a:off x="9297988" y="13319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198 / month</a:t>
            </a:r>
          </a:p>
        </p:txBody>
      </p:sp>
      <p:sp>
        <p:nvSpPr>
          <p:cNvPr id="154" name="Rectangle 49"/>
          <p:cNvSpPr>
            <a:spLocks noChangeArrowheads="1"/>
          </p:cNvSpPr>
          <p:nvPr/>
        </p:nvSpPr>
        <p:spPr bwMode="auto">
          <a:xfrm>
            <a:off x="9297988" y="14843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5" name="Rectangle 50"/>
          <p:cNvSpPr>
            <a:spLocks noChangeArrowheads="1"/>
          </p:cNvSpPr>
          <p:nvPr/>
        </p:nvSpPr>
        <p:spPr bwMode="auto">
          <a:xfrm>
            <a:off x="9297988" y="16367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13.05.2016</a:t>
            </a:r>
          </a:p>
        </p:txBody>
      </p:sp>
      <p:sp>
        <p:nvSpPr>
          <p:cNvPr id="156" name="Rectangle 51"/>
          <p:cNvSpPr>
            <a:spLocks noChangeArrowheads="1"/>
          </p:cNvSpPr>
          <p:nvPr/>
        </p:nvSpPr>
        <p:spPr bwMode="auto">
          <a:xfrm>
            <a:off x="9297988" y="1789113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30.05.2016</a:t>
            </a:r>
          </a:p>
        </p:txBody>
      </p:sp>
      <p:sp>
        <p:nvSpPr>
          <p:cNvPr id="157" name="Rectangle 52"/>
          <p:cNvSpPr>
            <a:spLocks noChangeArrowheads="1"/>
          </p:cNvSpPr>
          <p:nvPr/>
        </p:nvSpPr>
        <p:spPr bwMode="auto">
          <a:xfrm>
            <a:off x="8001000" y="1941513"/>
            <a:ext cx="2514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TEAM MEMBERS  :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D Y Pawar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Sachin Chaudhary</a:t>
            </a:r>
          </a:p>
        </p:txBody>
      </p:sp>
      <p:sp>
        <p:nvSpPr>
          <p:cNvPr id="158" name="Rectangle 55"/>
          <p:cNvSpPr>
            <a:spLocks noChangeArrowheads="1"/>
          </p:cNvSpPr>
          <p:nvPr/>
        </p:nvSpPr>
        <p:spPr bwMode="auto">
          <a:xfrm>
            <a:off x="8002588" y="2627313"/>
            <a:ext cx="2513012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BENEFITS :-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Production increased by 4242 no / </a:t>
            </a:r>
          </a:p>
          <a:p>
            <a:pPr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month</a:t>
            </a:r>
          </a:p>
          <a:p>
            <a:pPr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2)    Tap cost saved</a:t>
            </a:r>
          </a:p>
        </p:txBody>
      </p:sp>
      <p:sp>
        <p:nvSpPr>
          <p:cNvPr id="159" name="Rectangle 57"/>
          <p:cNvSpPr>
            <a:spLocks noChangeArrowheads="1"/>
          </p:cNvSpPr>
          <p:nvPr/>
        </p:nvSpPr>
        <p:spPr bwMode="auto">
          <a:xfrm>
            <a:off x="8002588" y="2703513"/>
            <a:ext cx="251301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alt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0" name="Rectangle 59"/>
          <p:cNvSpPr>
            <a:spLocks noChangeArrowheads="1"/>
          </p:cNvSpPr>
          <p:nvPr/>
        </p:nvSpPr>
        <p:spPr bwMode="auto">
          <a:xfrm>
            <a:off x="1676401" y="6219825"/>
            <a:ext cx="3046413" cy="23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>
              <a:defRPr/>
            </a:pPr>
            <a:r>
              <a:rPr lang="en-US" altLang="en-US" sz="105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MANAGER’S SIGN :- </a:t>
            </a: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SNC</a:t>
            </a:r>
          </a:p>
        </p:txBody>
      </p:sp>
      <p:sp>
        <p:nvSpPr>
          <p:cNvPr id="161" name="Rectangle 60"/>
          <p:cNvSpPr>
            <a:spLocks noChangeArrowheads="1"/>
          </p:cNvSpPr>
          <p:nvPr/>
        </p:nvSpPr>
        <p:spPr bwMode="auto">
          <a:xfrm>
            <a:off x="1676401" y="5980113"/>
            <a:ext cx="30575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REGISTERED BY </a:t>
            </a: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:-  Prakash &amp; Sujit</a:t>
            </a:r>
            <a:endParaRPr lang="en-US" altLang="en-US" sz="105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" name="Rectangle 61"/>
          <p:cNvSpPr>
            <a:spLocks noChangeArrowheads="1"/>
          </p:cNvSpPr>
          <p:nvPr/>
        </p:nvSpPr>
        <p:spPr bwMode="auto">
          <a:xfrm>
            <a:off x="1676401" y="5751513"/>
            <a:ext cx="30464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REGISTRATION NO. &amp; DATE :</a:t>
            </a:r>
            <a:endParaRPr lang="en-US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" name="Rectangle 62"/>
          <p:cNvSpPr>
            <a:spLocks noChangeArrowheads="1"/>
          </p:cNvSpPr>
          <p:nvPr/>
        </p:nvSpPr>
        <p:spPr bwMode="auto">
          <a:xfrm>
            <a:off x="1676400" y="3846513"/>
            <a:ext cx="304165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50" b="1" dirty="0">
                <a:solidFill>
                  <a:srgbClr val="0000CC"/>
                </a:solidFill>
                <a:latin typeface="Calibri" pitchFamily="34" charset="0"/>
              </a:rPr>
              <a:t>WHY - WHY ANALYSIS :-</a:t>
            </a: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4" name="Rectangle 63"/>
          <p:cNvSpPr>
            <a:spLocks noChangeArrowheads="1"/>
          </p:cNvSpPr>
          <p:nvPr/>
        </p:nvSpPr>
        <p:spPr bwMode="auto">
          <a:xfrm>
            <a:off x="4729164" y="3846513"/>
            <a:ext cx="3273425" cy="281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RESULT :-</a:t>
            </a:r>
            <a:endParaRPr lang="en-US" altLang="en-US" sz="105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Rectangle 81"/>
          <p:cNvSpPr>
            <a:spLocks noChangeArrowheads="1"/>
          </p:cNvSpPr>
          <p:nvPr/>
        </p:nvSpPr>
        <p:spPr bwMode="auto">
          <a:xfrm>
            <a:off x="9982200" y="6283325"/>
            <a:ext cx="6096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Rectangle 85"/>
          <p:cNvSpPr>
            <a:spLocks noChangeArrowheads="1"/>
          </p:cNvSpPr>
          <p:nvPr/>
        </p:nvSpPr>
        <p:spPr bwMode="auto">
          <a:xfrm>
            <a:off x="8002588" y="3465513"/>
            <a:ext cx="251301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KAIZEN SUSTENANCE</a:t>
            </a:r>
          </a:p>
        </p:txBody>
      </p:sp>
      <p:sp>
        <p:nvSpPr>
          <p:cNvPr id="167" name="Line 83"/>
          <p:cNvSpPr>
            <a:spLocks noChangeShapeType="1"/>
          </p:cNvSpPr>
          <p:nvPr/>
        </p:nvSpPr>
        <p:spPr bwMode="auto">
          <a:xfrm>
            <a:off x="7850188" y="2168525"/>
            <a:ext cx="0" cy="268288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Line 86"/>
          <p:cNvSpPr>
            <a:spLocks noChangeShapeType="1"/>
          </p:cNvSpPr>
          <p:nvPr/>
        </p:nvSpPr>
        <p:spPr bwMode="auto">
          <a:xfrm>
            <a:off x="7850188" y="2093913"/>
            <a:ext cx="0" cy="273050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Line 87"/>
          <p:cNvSpPr>
            <a:spLocks noChangeShapeType="1"/>
          </p:cNvSpPr>
          <p:nvPr/>
        </p:nvSpPr>
        <p:spPr bwMode="auto">
          <a:xfrm>
            <a:off x="7850188" y="2341563"/>
            <a:ext cx="0" cy="762000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Rectangle 88"/>
          <p:cNvSpPr>
            <a:spLocks noChangeArrowheads="1"/>
          </p:cNvSpPr>
          <p:nvPr/>
        </p:nvSpPr>
        <p:spPr bwMode="auto">
          <a:xfrm>
            <a:off x="8002588" y="3770313"/>
            <a:ext cx="2513012" cy="1522412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/>
          <a:lstStyle/>
          <a:p>
            <a:pPr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</a:rPr>
              <a:t>WHAT TO DO:-</a:t>
            </a:r>
            <a:r>
              <a:rPr lang="en-US" sz="1050" dirty="0"/>
              <a:t>. Irreversible Kaizen.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</a:rPr>
              <a:t>HOW TO DO:-</a:t>
            </a:r>
            <a:endParaRPr lang="en-US" sz="1050" dirty="0"/>
          </a:p>
          <a:p>
            <a:pPr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</a:rPr>
              <a:t>FREQUENCY :-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1" name="TextBox 4"/>
          <p:cNvSpPr txBox="1">
            <a:spLocks noChangeArrowheads="1"/>
          </p:cNvSpPr>
          <p:nvPr/>
        </p:nvSpPr>
        <p:spPr bwMode="auto">
          <a:xfrm>
            <a:off x="2706689" y="423863"/>
            <a:ext cx="395287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P15</a:t>
            </a:r>
          </a:p>
        </p:txBody>
      </p:sp>
      <p:sp>
        <p:nvSpPr>
          <p:cNvPr id="172" name="Rounded Rectangle 95"/>
          <p:cNvSpPr>
            <a:spLocks noChangeArrowheads="1"/>
          </p:cNvSpPr>
          <p:nvPr/>
        </p:nvSpPr>
        <p:spPr bwMode="auto">
          <a:xfrm>
            <a:off x="7086600" y="3565525"/>
            <a:ext cx="914400" cy="2809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05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After</a:t>
            </a:r>
          </a:p>
        </p:txBody>
      </p:sp>
      <p:sp>
        <p:nvSpPr>
          <p:cNvPr id="173" name="Rounded Rectangle 96"/>
          <p:cNvSpPr>
            <a:spLocks noChangeArrowheads="1"/>
          </p:cNvSpPr>
          <p:nvPr/>
        </p:nvSpPr>
        <p:spPr bwMode="auto">
          <a:xfrm>
            <a:off x="3875088" y="3629025"/>
            <a:ext cx="914400" cy="2809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05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Before</a:t>
            </a:r>
          </a:p>
        </p:txBody>
      </p:sp>
      <p:sp>
        <p:nvSpPr>
          <p:cNvPr id="174" name="Rectangle 82"/>
          <p:cNvSpPr>
            <a:spLocks noChangeArrowheads="1"/>
          </p:cNvSpPr>
          <p:nvPr/>
        </p:nvSpPr>
        <p:spPr bwMode="auto">
          <a:xfrm>
            <a:off x="1692275" y="5421313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Calibri" pitchFamily="34" charset="0"/>
              </a:rPr>
              <a:t>ROOT CAUSE :  </a:t>
            </a:r>
            <a:r>
              <a: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 mechanism to reverse the tool</a:t>
            </a:r>
            <a:endParaRPr lang="en-US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75" name="Rectangle 105"/>
          <p:cNvSpPr>
            <a:spLocks noChangeArrowheads="1"/>
          </p:cNvSpPr>
          <p:nvPr/>
        </p:nvSpPr>
        <p:spPr bwMode="auto">
          <a:xfrm>
            <a:off x="1676400" y="320675"/>
            <a:ext cx="8839200" cy="63436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7" name="Table 176"/>
          <p:cNvGraphicFramePr>
            <a:graphicFrameLocks noGrp="1"/>
          </p:cNvGraphicFramePr>
          <p:nvPr/>
        </p:nvGraphicFramePr>
        <p:xfrm>
          <a:off x="1711325" y="4151314"/>
          <a:ext cx="2997200" cy="1196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200"/>
              </a:tblGrid>
              <a:tr h="1196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</a:rPr>
                        <a:t>Why 1 </a:t>
                      </a:r>
                      <a:r>
                        <a:rPr lang="en-US" sz="1050" u="none" strike="noStrike" dirty="0" smtClean="0">
                          <a:effectLst/>
                        </a:rPr>
                        <a:t>– Tap breakages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in power failure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baseline="0" dirty="0" smtClean="0">
                          <a:effectLst/>
                        </a:rPr>
                        <a:t>Why2 –  Jerk on tap</a:t>
                      </a:r>
                      <a:r>
                        <a:rPr lang="en-US" sz="1050" u="none" strike="noStrike" dirty="0">
                          <a:effectLst/>
                        </a:rPr>
                        <a:t/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Why </a:t>
                      </a:r>
                      <a:r>
                        <a:rPr lang="en-US" sz="1050" u="none" strike="noStrike" dirty="0" smtClean="0">
                          <a:effectLst/>
                        </a:rPr>
                        <a:t>3 –  </a:t>
                      </a:r>
                      <a:r>
                        <a:rPr lang="en-US" sz="1050" dirty="0" smtClean="0">
                          <a:cs typeface="Arial" charset="0"/>
                        </a:rPr>
                        <a:t>Tap gets trapped in the part as cycle interrupted at the time of power failures.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</a:rPr>
                        <a:t>Why 4 – </a:t>
                      </a:r>
                      <a:r>
                        <a:rPr lang="en-US" sz="1050" dirty="0" smtClean="0">
                          <a:cs typeface="Arial" charset="0"/>
                        </a:rPr>
                        <a:t>No mechanism to reverse the tool when power resumes</a:t>
                      </a:r>
                    </a:p>
                  </a:txBody>
                  <a:tcPr marL="9525" marR="9525" marT="9522" marB="0"/>
                </a:tc>
              </a:tr>
            </a:tbl>
          </a:graphicData>
        </a:graphic>
      </p:graphicFrame>
      <p:pic>
        <p:nvPicPr>
          <p:cNvPr id="22604" name="Picture 9" descr="adv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17514"/>
            <a:ext cx="1066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05" name="Object 1"/>
          <p:cNvGraphicFramePr>
            <a:graphicFrameLocks noChangeAspect="1"/>
          </p:cNvGraphicFramePr>
          <p:nvPr/>
        </p:nvGraphicFramePr>
        <p:xfrm>
          <a:off x="8081964" y="5399089"/>
          <a:ext cx="23574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6" imgW="4038585" imgH="1209572" progId="Excel.Sheet.12">
                  <p:embed/>
                </p:oleObj>
              </mc:Choice>
              <mc:Fallback>
                <p:oleObj name="Worksheet" r:id="rId6" imgW="4038585" imgH="120957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1964" y="5399089"/>
                        <a:ext cx="23574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Chart 84"/>
          <p:cNvGraphicFramePr>
            <a:graphicFrameLocks/>
          </p:cNvGraphicFramePr>
          <p:nvPr/>
        </p:nvGraphicFramePr>
        <p:xfrm>
          <a:off x="4841875" y="4125912"/>
          <a:ext cx="3048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87" name="Straight Connector 86"/>
          <p:cNvCxnSpPr/>
          <p:nvPr/>
        </p:nvCxnSpPr>
        <p:spPr>
          <a:xfrm>
            <a:off x="6489700" y="4618039"/>
            <a:ext cx="0" cy="962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5"/>
          <p:cNvSpPr txBox="1">
            <a:spLocks noChangeArrowheads="1"/>
          </p:cNvSpPr>
          <p:nvPr/>
        </p:nvSpPr>
        <p:spPr bwMode="auto">
          <a:xfrm>
            <a:off x="6629400" y="4703763"/>
            <a:ext cx="1193800" cy="3238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defRPr/>
            </a:pPr>
            <a:r>
              <a:rPr lang="en-US" sz="1050" b="1" dirty="0">
                <a:latin typeface="Verdana" pitchFamily="34" charset="0"/>
              </a:rPr>
              <a:t>After action implementation</a:t>
            </a:r>
            <a:endParaRPr lang="en-IN" sz="1050" b="1" dirty="0">
              <a:latin typeface="Verdana" pitchFamily="34" charset="0"/>
            </a:endParaRPr>
          </a:p>
        </p:txBody>
      </p:sp>
      <p:sp>
        <p:nvSpPr>
          <p:cNvPr id="89" name="Rectangle 55"/>
          <p:cNvSpPr>
            <a:spLocks noChangeArrowheads="1"/>
          </p:cNvSpPr>
          <p:nvPr/>
        </p:nvSpPr>
        <p:spPr bwMode="auto">
          <a:xfrm>
            <a:off x="4878388" y="5867400"/>
            <a:ext cx="2513012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228600" indent="-228600">
              <a:buFontTx/>
              <a:buAutoNum type="arabicParenR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Tap breakage phenomena eliminated</a:t>
            </a:r>
          </a:p>
          <a:p>
            <a:pPr marL="228600" indent="-228600">
              <a:buFontTx/>
              <a:buAutoNum type="arabicParenR" startAt="2"/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Availability of machine increased by </a:t>
            </a:r>
          </a:p>
          <a:p>
            <a:pPr>
              <a:defRPr/>
            </a:pP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1400 min / month</a:t>
            </a:r>
          </a:p>
        </p:txBody>
      </p:sp>
      <p:pic>
        <p:nvPicPr>
          <p:cNvPr id="22610" name="Picture 86" descr="C:\Users\Administrator.PROD106\Desktop\PQCDSM\Photo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43378"/>
          <a:stretch>
            <a:fillRect/>
          </a:stretch>
        </p:blipFill>
        <p:spPr bwMode="auto">
          <a:xfrm>
            <a:off x="3783014" y="2060576"/>
            <a:ext cx="828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1" name="Picture 87" descr="C:\Users\Administrator.PROD106\Desktop\PQCDSM\Photo\images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22459" r="11359" b="6517"/>
          <a:stretch>
            <a:fillRect/>
          </a:stretch>
        </p:blipFill>
        <p:spPr bwMode="auto">
          <a:xfrm>
            <a:off x="1830388" y="2895600"/>
            <a:ext cx="14779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12" name="Picture 88" descr="C:\Users\Administrator.PROD106\Desktop\PQCDSM\Photo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3" b="21751"/>
          <a:stretch>
            <a:fillRect/>
          </a:stretch>
        </p:blipFill>
        <p:spPr bwMode="auto">
          <a:xfrm>
            <a:off x="1743076" y="1981200"/>
            <a:ext cx="1565275" cy="661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635250"/>
            <a:ext cx="998538" cy="184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US" sz="1200" dirty="0">
                <a:latin typeface="+mj-lt"/>
              </a:rPr>
              <a:t>Tap Trapped</a:t>
            </a:r>
            <a:endParaRPr lang="en-IN" sz="12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73264" y="3625850"/>
            <a:ext cx="998537" cy="184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US" sz="1200" dirty="0">
                <a:latin typeface="+mj-lt"/>
              </a:rPr>
              <a:t>Either break</a:t>
            </a:r>
            <a:endParaRPr lang="en-IN" sz="1200" dirty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9664" y="3200400"/>
            <a:ext cx="99853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US" sz="1200" dirty="0">
                <a:latin typeface="+mj-lt"/>
              </a:rPr>
              <a:t>Or thread damage</a:t>
            </a:r>
            <a:endParaRPr lang="en-IN" sz="1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75088" y="2168525"/>
            <a:ext cx="736600" cy="3825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2617" name="Picture 89" descr="C:\Users\Administrator.PROD106\Desktop\PQCDSM\Photo\images 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8"/>
          <a:stretch>
            <a:fillRect/>
          </a:stretch>
        </p:blipFill>
        <p:spPr bwMode="auto">
          <a:xfrm>
            <a:off x="5748339" y="1976438"/>
            <a:ext cx="1341437" cy="154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hindra Satyam Color Scheme">
    <a:dk1>
      <a:sysClr val="windowText" lastClr="000000"/>
    </a:dk1>
    <a:lt1>
      <a:sysClr val="window" lastClr="FFFFFF"/>
    </a:lt1>
    <a:dk2>
      <a:srgbClr val="6D6E71"/>
    </a:dk2>
    <a:lt2>
      <a:srgbClr val="E31837"/>
    </a:lt2>
    <a:accent1>
      <a:srgbClr val="E31837"/>
    </a:accent1>
    <a:accent2>
      <a:srgbClr val="A7A9AC"/>
    </a:accent2>
    <a:accent3>
      <a:srgbClr val="F3901D"/>
    </a:accent3>
    <a:accent4>
      <a:srgbClr val="FDBC5F"/>
    </a:accent4>
    <a:accent5>
      <a:srgbClr val="E31837"/>
    </a:accent5>
    <a:accent6>
      <a:srgbClr val="7C3520"/>
    </a:accent6>
    <a:hlink>
      <a:srgbClr val="6D6E71"/>
    </a:hlink>
    <a:folHlink>
      <a:srgbClr val="E31837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75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Worksheet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Shrikant Kulkarni</dc:creator>
  <cp:lastModifiedBy>Shrikant Kulkarni</cp:lastModifiedBy>
  <cp:revision>1</cp:revision>
  <dcterms:created xsi:type="dcterms:W3CDTF">2016-10-25T07:09:33Z</dcterms:created>
  <dcterms:modified xsi:type="dcterms:W3CDTF">2016-10-25T07:09:45Z</dcterms:modified>
</cp:coreProperties>
</file>